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75" r:id="rId3"/>
    <p:sldId id="276" r:id="rId4"/>
    <p:sldId id="295" r:id="rId5"/>
    <p:sldId id="294" r:id="rId6"/>
    <p:sldId id="280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527A-38CB-482F-80C8-698C485A3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48061-6BFC-44EB-8158-18A3EEDF5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E527E-98FE-4154-8720-DACE8905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24832-FFA4-49AE-995B-E8CFB510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FBE23-7930-4654-83DE-EA12EBDB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97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D58C1-96D4-4CFD-A587-530963EB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08EA0-3CDD-458F-9973-2A9DD1672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F6718-437C-4DBF-BCDB-92F7EA8B3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D46EE-C994-4BE7-98BF-C0FA8BBD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FBCC2-6AC9-4A9B-A144-51FA484C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72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10ADE-8423-4AD0-81F7-CBAA8E9BD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149B6-5414-4A16-8815-B8FC672D5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E2F49-1C77-4E9C-A98D-35A1BE66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E51F8-3FC5-471A-82C1-D254FAEC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8DAAB-CF20-4AAA-8CBB-8971EA6CE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5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3A7F-CBDB-4072-80DC-C4592EB7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5DEB9-A8E1-4664-B207-E77C56156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CF01A-05D4-4F2B-9193-74B6A6CF2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95F2D-6E6C-494A-B1FA-CD352A33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3C9D4-06EB-4CA4-8F3C-709BE0D8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72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86EDC-24F5-4256-8DB7-23ED0D9B7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875FF-826F-41A1-82A7-B4B9C071B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533BB-6E2E-46E8-B808-484FDA0F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98C55-EEEE-4452-BD25-38A0201D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AB904-C690-4027-9229-ED786E9E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1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A36C2-E21A-4B38-99E5-943EECEC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95DA-059D-48FD-A8D4-ADAD52B32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4FE4A-F131-4142-9CE1-FE45F97EA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A26C1-4D16-4081-8618-6BDFA3FC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B637A-C329-4EE8-8EED-2AE685677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17325-A838-494E-BD0A-6F163A56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8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87240-2C41-4D21-82E5-9A92F7C2F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B1609-059F-4289-A661-81766B5CA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F8C02-2AC6-4F31-8048-F92B30243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08F01-89F7-4563-AF15-2BAECC99E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BB26F1-1969-404D-AFE4-B622B0250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45192F-9FFC-43EB-BE11-1FCC1A8A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869449-85D3-4A5A-8385-8618CD5B0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D65AE0-2996-47D6-943E-8274BC2E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0ED55-7362-4B33-A730-D591B135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C1F410-616D-4CA0-9253-4269645A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1A9CD-2CA0-486B-8A77-31E3DFA5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4B2C9-71B6-4A23-95C6-72EB1F8E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0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AF7E3F-2BB3-4C33-A47C-EF050689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C531D-E64E-4341-AE16-D33654FA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3C1AD-35F2-4D4E-8839-15B1486A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50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C0D8F-7AB4-49EA-8A8E-C28F77851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66503-C50A-4A28-AC5D-666D930DA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C81B5-8023-455A-BCA4-7F2CD0797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A22B1-CA37-408A-A153-72DCFBA29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C5474-36C2-43ED-929E-9FB4E03F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58270-871C-4747-9C9C-5A1DA75BC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10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FA87-74AC-43BA-8AA0-625EE9945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197F6-9BE4-47B8-81C7-56828B5B4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5D9D6-34D7-47EF-836A-93E6136F9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71D73-F714-4863-BD1F-DB4C4CEE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7A5FA-650C-411C-BC26-1F5967DA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6402F-D08B-4F45-8F71-513B625AD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6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A44BC9-8581-42D2-BFF3-81EF6CD81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AC1B8-B8BE-4752-AE1F-3D52DA318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7611E-86B5-473B-BCA6-FA3875063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177E-5CF1-4B1A-B88C-F3CE50FC62BC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17E73-EF2D-432A-9B4F-C55787E97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D6458-098F-4F74-8943-916C61C3F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3384-388A-40D0-A5A4-5F42492C8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85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BE31-E274-444E-A5A1-93BCFE1FD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041" y="2528461"/>
            <a:ext cx="6937917" cy="1325563"/>
          </a:xfrm>
        </p:spPr>
        <p:txBody>
          <a:bodyPr>
            <a:normAutofit/>
          </a:bodyPr>
          <a:lstStyle/>
          <a:p>
            <a:r>
              <a:rPr lang="en-US" sz="8000" dirty="0"/>
              <a:t>My Project Plan</a:t>
            </a:r>
            <a:endParaRPr lang="en-GB" sz="8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4D74E4-B514-41B2-9244-2FBB7D8B1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69" y="89791"/>
            <a:ext cx="2601893" cy="173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3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F301F-ADAC-40A9-A286-579B6668F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Project Plan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1D1712-5C38-4731-AA17-BE7A77E3BAD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02301" y="1726016"/>
          <a:ext cx="11587397" cy="3405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496">
                  <a:extLst>
                    <a:ext uri="{9D8B030D-6E8A-4147-A177-3AD203B41FA5}">
                      <a16:colId xmlns:a16="http://schemas.microsoft.com/office/drawing/2014/main" val="1292339859"/>
                    </a:ext>
                  </a:extLst>
                </a:gridCol>
                <a:gridCol w="4607378">
                  <a:extLst>
                    <a:ext uri="{9D8B030D-6E8A-4147-A177-3AD203B41FA5}">
                      <a16:colId xmlns:a16="http://schemas.microsoft.com/office/drawing/2014/main" val="3679472886"/>
                    </a:ext>
                  </a:extLst>
                </a:gridCol>
                <a:gridCol w="4130523">
                  <a:extLst>
                    <a:ext uri="{9D8B030D-6E8A-4147-A177-3AD203B41FA5}">
                      <a16:colId xmlns:a16="http://schemas.microsoft.com/office/drawing/2014/main" val="50909356"/>
                    </a:ext>
                  </a:extLst>
                </a:gridCol>
              </a:tblGrid>
              <a:tr h="82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Name of Project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Future Garden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Duration: 	6 weeks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41249"/>
                  </a:ext>
                </a:extLst>
              </a:tr>
              <a:tr h="89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Project Subject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Science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434222"/>
                  </a:ext>
                </a:extLst>
              </a:tr>
              <a:tr h="169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Other subject areas to be included, if any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Geography, Math, Language, Arts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080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6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B6DB35-1B61-4435-982C-603996C8E21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9698" y="1920386"/>
          <a:ext cx="11272604" cy="1855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2084">
                  <a:extLst>
                    <a:ext uri="{9D8B030D-6E8A-4147-A177-3AD203B41FA5}">
                      <a16:colId xmlns:a16="http://schemas.microsoft.com/office/drawing/2014/main" val="2331619578"/>
                    </a:ext>
                  </a:extLst>
                </a:gridCol>
                <a:gridCol w="8500520">
                  <a:extLst>
                    <a:ext uri="{9D8B030D-6E8A-4147-A177-3AD203B41FA5}">
                      <a16:colId xmlns:a16="http://schemas.microsoft.com/office/drawing/2014/main" val="2789835805"/>
                    </a:ext>
                  </a:extLst>
                </a:gridCol>
              </a:tblGrid>
              <a:tr h="1194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Objective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</a:rPr>
                        <a:t>Students are able to </a:t>
                      </a:r>
                      <a:r>
                        <a:rPr lang="en-US" sz="3600" b="0" dirty="0">
                          <a:solidFill>
                            <a:srgbClr val="7030A0"/>
                          </a:solidFill>
                          <a:effectLst/>
                        </a:rPr>
                        <a:t>design a future school garden 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</a:rPr>
                        <a:t>which will be suitable for a </a:t>
                      </a:r>
                      <a:r>
                        <a:rPr lang="en-US" sz="3600" b="0" dirty="0">
                          <a:solidFill>
                            <a:srgbClr val="7030A0"/>
                          </a:solidFill>
                          <a:effectLst/>
                        </a:rPr>
                        <a:t>dry season or hot climate</a:t>
                      </a:r>
                      <a:endParaRPr lang="en-GB" sz="3600" b="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717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45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B6DB35-1B61-4435-982C-603996C8E21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9698" y="994835"/>
          <a:ext cx="11272604" cy="445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2084">
                  <a:extLst>
                    <a:ext uri="{9D8B030D-6E8A-4147-A177-3AD203B41FA5}">
                      <a16:colId xmlns:a16="http://schemas.microsoft.com/office/drawing/2014/main" val="2331619578"/>
                    </a:ext>
                  </a:extLst>
                </a:gridCol>
                <a:gridCol w="8500520">
                  <a:extLst>
                    <a:ext uri="{9D8B030D-6E8A-4147-A177-3AD203B41FA5}">
                      <a16:colId xmlns:a16="http://schemas.microsoft.com/office/drawing/2014/main" val="2789835805"/>
                    </a:ext>
                  </a:extLst>
                </a:gridCol>
              </a:tblGrid>
              <a:tr h="2598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Project idea</a:t>
                      </a:r>
                      <a:endParaRPr lang="en-GB" sz="3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Summary of the issue, challenge, investigation, scenario, or problem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Students do some </a:t>
                      </a:r>
                      <a:r>
                        <a:rPr lang="en-US" sz="3200" b="0" dirty="0">
                          <a:solidFill>
                            <a:srgbClr val="7030A0"/>
                          </a:solidFill>
                          <a:effectLst/>
                        </a:rPr>
                        <a:t>investigations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 to find out the average </a:t>
                      </a:r>
                      <a:r>
                        <a:rPr lang="en-US" sz="3200" b="0" dirty="0">
                          <a:solidFill>
                            <a:srgbClr val="7030A0"/>
                          </a:solidFill>
                          <a:effectLst/>
                        </a:rPr>
                        <a:t>rainfall and climate change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in the city they live in. Then collaborate together to </a:t>
                      </a:r>
                      <a:r>
                        <a:rPr lang="en-US" sz="3200" b="0" dirty="0">
                          <a:solidFill>
                            <a:srgbClr val="7030A0"/>
                          </a:solidFill>
                          <a:effectLst/>
                        </a:rPr>
                        <a:t>find information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on </a:t>
                      </a:r>
                      <a:r>
                        <a:rPr lang="en-US" sz="3200" b="0" dirty="0">
                          <a:solidFill>
                            <a:srgbClr val="7030A0"/>
                          </a:solidFill>
                          <a:effectLst/>
                        </a:rPr>
                        <a:t>plantation suitable for dry area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. And finally they </a:t>
                      </a:r>
                      <a:r>
                        <a:rPr lang="en-US" sz="3200" b="0" dirty="0">
                          <a:solidFill>
                            <a:srgbClr val="7030A0"/>
                          </a:solidFill>
                          <a:effectLst/>
                        </a:rPr>
                        <a:t>design and present a garden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of the future which </a:t>
                      </a:r>
                      <a:r>
                        <a:rPr lang="en-US" sz="3200" b="0" dirty="0">
                          <a:solidFill>
                            <a:srgbClr val="7030A0"/>
                          </a:solidFill>
                          <a:effectLst/>
                        </a:rPr>
                        <a:t>do not need too much water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and can be </a:t>
                      </a:r>
                      <a:r>
                        <a:rPr lang="en-US" sz="3200" b="0" dirty="0">
                          <a:solidFill>
                            <a:srgbClr val="7030A0"/>
                          </a:solidFill>
                          <a:effectLst/>
                        </a:rPr>
                        <a:t>home of ecosystem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around it. 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224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47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850F-7791-4F0E-AEFE-671E65680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B6DB35-1B61-4435-982C-603996C8E21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9698" y="1953840"/>
          <a:ext cx="11272604" cy="3206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2084">
                  <a:extLst>
                    <a:ext uri="{9D8B030D-6E8A-4147-A177-3AD203B41FA5}">
                      <a16:colId xmlns:a16="http://schemas.microsoft.com/office/drawing/2014/main" val="2331619578"/>
                    </a:ext>
                  </a:extLst>
                </a:gridCol>
                <a:gridCol w="8500520">
                  <a:extLst>
                    <a:ext uri="{9D8B030D-6E8A-4147-A177-3AD203B41FA5}">
                      <a16:colId xmlns:a16="http://schemas.microsoft.com/office/drawing/2014/main" val="2789835805"/>
                    </a:ext>
                  </a:extLst>
                </a:gridCol>
              </a:tblGrid>
              <a:tr h="1209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n-lt"/>
                        </a:rPr>
                        <a:t>Driving question</a:t>
                      </a:r>
                      <a:endParaRPr lang="en-GB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would you design a garden for the future, in which the plants do not need too much water and can be a home for the ecosystem around it?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06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44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5863-E67E-4DB2-B462-8AF56D9B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541F14-4158-4E34-9D9B-5C226C2C5BA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77252" y="83502"/>
          <a:ext cx="11437495" cy="6690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2633">
                  <a:extLst>
                    <a:ext uri="{9D8B030D-6E8A-4147-A177-3AD203B41FA5}">
                      <a16:colId xmlns:a16="http://schemas.microsoft.com/office/drawing/2014/main" val="1247386524"/>
                    </a:ext>
                  </a:extLst>
                </a:gridCol>
                <a:gridCol w="8624862">
                  <a:extLst>
                    <a:ext uri="{9D8B030D-6E8A-4147-A177-3AD203B41FA5}">
                      <a16:colId xmlns:a16="http://schemas.microsoft.com/office/drawing/2014/main" val="866376390"/>
                    </a:ext>
                  </a:extLst>
                </a:gridCol>
              </a:tblGrid>
              <a:tr h="50217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Content to be taught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Introduction to the case of climate change and its impact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Do online research on average rainfall and climate, then summarize the result (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Math &amp; Geography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Discussing on different types of plants and do online research (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Science &amp; English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Design A Future School Garden (</a:t>
                      </a:r>
                      <a:r>
                        <a:rPr lang="en-US" sz="3200" dirty="0">
                          <a:solidFill>
                            <a:srgbClr val="7030A0"/>
                          </a:solidFill>
                          <a:effectLst/>
                        </a:rPr>
                        <a:t>Science, Math, Geography, Arts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Prepare and do a presentation of the design (</a:t>
                      </a:r>
                      <a:r>
                        <a:rPr lang="en-US" sz="3200" dirty="0">
                          <a:solidFill>
                            <a:srgbClr val="7030A0"/>
                          </a:solidFill>
                          <a:effectLst/>
                        </a:rPr>
                        <a:t>English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4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11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A4AE6E-DD8C-4E8B-8B82-179D0B67023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3464" y="872938"/>
          <a:ext cx="11448883" cy="4304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5434">
                  <a:extLst>
                    <a:ext uri="{9D8B030D-6E8A-4147-A177-3AD203B41FA5}">
                      <a16:colId xmlns:a16="http://schemas.microsoft.com/office/drawing/2014/main" val="92281640"/>
                    </a:ext>
                  </a:extLst>
                </a:gridCol>
                <a:gridCol w="8633449">
                  <a:extLst>
                    <a:ext uri="{9D8B030D-6E8A-4147-A177-3AD203B41FA5}">
                      <a16:colId xmlns:a16="http://schemas.microsoft.com/office/drawing/2014/main" val="545935508"/>
                    </a:ext>
                  </a:extLst>
                </a:gridCol>
              </a:tblGrid>
              <a:tr h="2458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21st century skills to be taught 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Communication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Collaboration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Critical thinking/problem solving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Information &amp; Tech literacy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0402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775251"/>
                  </a:ext>
                </a:extLst>
              </a:tr>
              <a:tr h="131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Major Products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Garden Design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018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83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A2733-2B67-4B02-A1C5-3E6F76E6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Details of the activity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E47B6-056A-4F53-A240-C703D2682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the case of climate change and it’s impact</a:t>
            </a:r>
            <a:endParaRPr lang="en-GB" dirty="0"/>
          </a:p>
          <a:p>
            <a:pPr lvl="0"/>
            <a:r>
              <a:rPr lang="en-US" dirty="0"/>
              <a:t>Do online research and summarize the result </a:t>
            </a:r>
            <a:endParaRPr lang="en-GB" dirty="0"/>
          </a:p>
          <a:p>
            <a:pPr lvl="1"/>
            <a:r>
              <a:rPr lang="en-US" dirty="0"/>
              <a:t>Students Search data on the average rainfall and the climate graph in the city they live in.</a:t>
            </a:r>
            <a:endParaRPr lang="en-GB" dirty="0"/>
          </a:p>
          <a:p>
            <a:pPr lvl="0"/>
            <a:r>
              <a:rPr lang="en-US" dirty="0"/>
              <a:t>Post the result of the research</a:t>
            </a:r>
            <a:endParaRPr lang="en-GB" dirty="0"/>
          </a:p>
          <a:p>
            <a:pPr lvl="1"/>
            <a:r>
              <a:rPr lang="en-US" dirty="0"/>
              <a:t>Students summarize the result of their online research and post the summary</a:t>
            </a:r>
          </a:p>
          <a:p>
            <a:r>
              <a:rPr lang="en-US" dirty="0"/>
              <a:t>Discussing on different types of plants and do online research</a:t>
            </a:r>
            <a:endParaRPr lang="en-GB" dirty="0"/>
          </a:p>
          <a:p>
            <a:pPr lvl="1"/>
            <a:r>
              <a:rPr lang="en-US" dirty="0"/>
              <a:t>  </a:t>
            </a:r>
            <a:endParaRPr lang="en-GB" dirty="0"/>
          </a:p>
          <a:p>
            <a:pPr lvl="0"/>
            <a:r>
              <a:rPr lang="en-US" dirty="0"/>
              <a:t>Post the result of the online searching</a:t>
            </a:r>
            <a:endParaRPr lang="en-GB" dirty="0"/>
          </a:p>
          <a:p>
            <a:pPr lvl="1"/>
            <a:r>
              <a:rPr lang="en-US" dirty="0"/>
              <a:t>Students post the picture and the description of different plants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45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1E3C-1825-4F81-8339-F2BC291C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Details of the activity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79969-7159-4CEE-9F0C-5DC9E75A7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Design A School Garden for the future</a:t>
            </a:r>
            <a:endParaRPr lang="en-GB" dirty="0"/>
          </a:p>
          <a:p>
            <a:pPr lvl="1"/>
            <a:r>
              <a:rPr lang="en-US" dirty="0"/>
              <a:t>Students work together in their group to design a school garden for the future. The design will help the garden to grow even if the climate gets drier. </a:t>
            </a:r>
            <a:endParaRPr lang="en-GB" dirty="0"/>
          </a:p>
          <a:p>
            <a:r>
              <a:rPr lang="en-US" dirty="0"/>
              <a:t>Prepare a presentation of the design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594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My Project Plan</vt:lpstr>
      <vt:lpstr>Review Project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Details of the activity </vt:lpstr>
      <vt:lpstr>Details of the activity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Project Plan</dc:title>
  <dc:creator>F Dewi</dc:creator>
  <cp:lastModifiedBy>F Dewi</cp:lastModifiedBy>
  <cp:revision>1</cp:revision>
  <dcterms:created xsi:type="dcterms:W3CDTF">2018-12-18T14:02:28Z</dcterms:created>
  <dcterms:modified xsi:type="dcterms:W3CDTF">2018-12-18T14:02:46Z</dcterms:modified>
</cp:coreProperties>
</file>